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67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16" autoAdjust="0"/>
  </p:normalViewPr>
  <p:slideViewPr>
    <p:cSldViewPr snapToGrid="0" snapToObjects="1" showGuides="1">
      <p:cViewPr>
        <p:scale>
          <a:sx n="116" d="100"/>
          <a:sy n="116" d="100"/>
        </p:scale>
        <p:origin x="-3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732E-8824-B24E-A9F0-894713922877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B7E5E-0593-004E-B973-731A3512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1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 I am Jianxiong from MIT.</a:t>
            </a:r>
            <a:r>
              <a:rPr lang="en-US" baseline="0" dirty="0" smtClean="0"/>
              <a:t> This is a joint work with another 3 very cool guys from NUS and Brown.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C15B-0596-45C3-83E7-1E9E5007D35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2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human vision, if you show someone a picture, and then hide it and ask them to draw the picture. The drawing is usually bigger than the picture.</a:t>
            </a:r>
          </a:p>
          <a:p>
            <a:r>
              <a:rPr lang="en-US" dirty="0" smtClean="0"/>
              <a:t>For computer vision, we want to the computer to do the same.</a:t>
            </a:r>
          </a:p>
          <a:p>
            <a:r>
              <a:rPr lang="en-US" dirty="0" smtClean="0"/>
              <a:t>For example, it would be cool to break the picture frame and go outside the available</a:t>
            </a:r>
            <a:r>
              <a:rPr lang="en-US" baseline="0" dirty="0" smtClean="0"/>
              <a:t> field of view.</a:t>
            </a:r>
            <a:r>
              <a:rPr lang="en-US" dirty="0" smtClean="0"/>
              <a:t> </a:t>
            </a:r>
          </a:p>
          <a:p>
            <a:r>
              <a:rPr lang="en-US" dirty="0" smtClean="0"/>
              <a:t>Of course, this is not</a:t>
            </a:r>
            <a:r>
              <a:rPr lang="en-US" baseline="0" dirty="0" smtClean="0"/>
              <a:t> the only </a:t>
            </a:r>
            <a:r>
              <a:rPr lang="en-US" dirty="0" smtClean="0"/>
              <a:t>reason that my son's picture is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7E5E-0593-004E-B973-731A3512D7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5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year,</a:t>
            </a:r>
            <a:r>
              <a:rPr lang="en-US" baseline="0" dirty="0" smtClean="0"/>
              <a:t> we propose a parametric approach. But it is not beautiful enough for ICCP.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year, we proposed a </a:t>
            </a:r>
            <a:r>
              <a:rPr lang="en-US" baseline="0" smtClean="0"/>
              <a:t>much better </a:t>
            </a:r>
            <a:r>
              <a:rPr lang="en-US" baseline="0" dirty="0" smtClean="0"/>
              <a:t>non-parametric approach. </a:t>
            </a:r>
          </a:p>
          <a:p>
            <a:r>
              <a:rPr lang="en-US" baseline="0" dirty="0" smtClean="0"/>
              <a:t>Given a picture and the guild, our algorithm discover the transferable structure from the guild, and then automatically extrapolate the outside area of the image.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more information, please come to our poster. 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7E5E-0593-004E-B973-731A3512D7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873B-1AC1-8B4D-91EF-11CF660232A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72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9FA9-7DAF-384C-A61F-64C578B9C48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56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0A0-C4F8-0941-85CA-A21D0581580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13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210-5837-1F4D-BF1E-E24776D32AB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95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6A2B-1FE1-AC4B-AD18-B4E59A5756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20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1797-9D93-C344-8DC5-6BAA50C501F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54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7496-90D0-FA45-8285-3831DC8990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81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F708-556D-5246-AF87-747A63FA7F7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87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61E8-55F4-084A-BD13-48B49CCED1B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51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451D-310F-2D41-A222-8FD0D490A86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79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3101-A3D8-5040-9529-5DB3ADF070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78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BFC8C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8412-8B77-DE40-8652-39BBD231A2A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75CC-7A39-694C-BA6D-C63F2E4067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37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hyperlink" Target="http://mit.edu/jxiao/framebreak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65070"/>
            <a:ext cx="8686800" cy="2354330"/>
          </a:xfrm>
          <a:effectLst/>
        </p:spPr>
        <p:txBody>
          <a:bodyPr>
            <a:noAutofit/>
          </a:bodyPr>
          <a:lstStyle/>
          <a:p>
            <a:pPr algn="dist"/>
            <a:r>
              <a:rPr lang="en-US" sz="11500" b="1" dirty="0" smtClean="0">
                <a:latin typeface="Arial"/>
                <a:cs typeface="Arial"/>
              </a:rPr>
              <a:t>FrameBreak</a:t>
            </a:r>
            <a:r>
              <a:rPr lang="en-US" sz="11500" b="1" dirty="0" smtClean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535353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535353"/>
                </a:solidFill>
                <a:latin typeface="Arial"/>
                <a:cs typeface="Arial"/>
              </a:rPr>
            </a:br>
            <a:r>
              <a:rPr lang="en-US" sz="2700" b="1" dirty="0" smtClean="0">
                <a:solidFill>
                  <a:srgbClr val="535353"/>
                </a:solidFill>
                <a:latin typeface="Arial"/>
                <a:cs typeface="Arial"/>
              </a:rPr>
              <a:t>Dramatic </a:t>
            </a:r>
            <a:r>
              <a:rPr lang="en-US" sz="2700" b="1" dirty="0">
                <a:solidFill>
                  <a:srgbClr val="535353"/>
                </a:solidFill>
                <a:latin typeface="Arial"/>
                <a:cs typeface="Arial"/>
              </a:rPr>
              <a:t>Image Extrapolation </a:t>
            </a:r>
            <a:r>
              <a:rPr lang="en-US" sz="2700" b="1" dirty="0" smtClean="0">
                <a:solidFill>
                  <a:srgbClr val="535353"/>
                </a:solidFill>
                <a:latin typeface="Arial"/>
                <a:cs typeface="Arial"/>
              </a:rPr>
              <a:t>by </a:t>
            </a:r>
            <a:r>
              <a:rPr lang="en-US" sz="2700" b="1" dirty="0">
                <a:solidFill>
                  <a:srgbClr val="535353"/>
                </a:solidFill>
                <a:latin typeface="Arial"/>
                <a:cs typeface="Arial"/>
              </a:rPr>
              <a:t>Guided Shift-Maps</a:t>
            </a:r>
            <a:endParaRPr lang="en-US" sz="27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806" t="12281" r="6838" b="10467"/>
          <a:stretch/>
        </p:blipFill>
        <p:spPr>
          <a:xfrm>
            <a:off x="650446" y="3344292"/>
            <a:ext cx="1503811" cy="150381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669" b="23997"/>
          <a:stretch/>
        </p:blipFill>
        <p:spPr>
          <a:xfrm>
            <a:off x="2819400" y="3344292"/>
            <a:ext cx="1516363" cy="151505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33237"/>
          <a:stretch/>
        </p:blipFill>
        <p:spPr>
          <a:xfrm>
            <a:off x="4889064" y="3344292"/>
            <a:ext cx="1501642" cy="150381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3674" b="25766"/>
          <a:stretch/>
        </p:blipFill>
        <p:spPr>
          <a:xfrm>
            <a:off x="6868095" y="3344292"/>
            <a:ext cx="1502532" cy="150381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34" y="5550575"/>
            <a:ext cx="1235634" cy="565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183" y="5550575"/>
            <a:ext cx="1235634" cy="5650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202" y="5493957"/>
            <a:ext cx="1359197" cy="6782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8983" y="5501879"/>
            <a:ext cx="1214398" cy="662399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4800600" y="4953000"/>
            <a:ext cx="1676400" cy="51937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</a:rPr>
              <a:t>James Hays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6781800" y="4953000"/>
            <a:ext cx="1676400" cy="51937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</a:rPr>
              <a:t>Ping Tan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564151" y="4984088"/>
            <a:ext cx="1676400" cy="4572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 smtClean="0">
                <a:solidFill>
                  <a:srgbClr val="000000"/>
                </a:solidFill>
              </a:rPr>
              <a:t>Yinda</a:t>
            </a:r>
            <a:r>
              <a:rPr lang="en-US" sz="2200" dirty="0" smtClean="0">
                <a:solidFill>
                  <a:srgbClr val="000000"/>
                </a:solidFill>
              </a:rPr>
              <a:t> Zhang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7000" y="4997245"/>
            <a:ext cx="179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Jianxiong Xiao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u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36" y="1977232"/>
            <a:ext cx="3141144" cy="468410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59" y="2551185"/>
            <a:ext cx="4284141" cy="27615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73660" y="3063174"/>
            <a:ext cx="3048000" cy="21474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660" y="3063174"/>
            <a:ext cx="3048000" cy="21474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511536" y="168497"/>
            <a:ext cx="3403864" cy="1699374"/>
            <a:chOff x="780116" y="483360"/>
            <a:chExt cx="3403864" cy="1699374"/>
          </a:xfrm>
        </p:grpSpPr>
        <p:sp>
          <p:nvSpPr>
            <p:cNvPr id="10" name="Cloud Callout 9"/>
            <p:cNvSpPr/>
            <p:nvPr/>
          </p:nvSpPr>
          <p:spPr>
            <a:xfrm>
              <a:off x="780116" y="483360"/>
              <a:ext cx="3403864" cy="1699374"/>
            </a:xfrm>
            <a:prstGeom prst="cloudCallout">
              <a:avLst>
                <a:gd name="adj1" fmla="val -15611"/>
                <a:gd name="adj2" fmla="val 10950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8510" y="756038"/>
              <a:ext cx="302033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Dad, </a:t>
              </a:r>
              <a:r>
                <a:rPr lang="en-US" sz="2400" dirty="0" smtClean="0"/>
                <a:t>show </a:t>
              </a:r>
              <a:r>
                <a:rPr lang="en-US" sz="2400" dirty="0"/>
                <a:t>my </a:t>
              </a:r>
              <a:r>
                <a:rPr lang="en-US" sz="2400" dirty="0" smtClean="0"/>
                <a:t>picture, and I </a:t>
              </a:r>
              <a:r>
                <a:rPr lang="en-US" sz="2400" dirty="0"/>
                <a:t>will let you </a:t>
              </a:r>
              <a:r>
                <a:rPr lang="en-US" sz="2400" dirty="0" smtClean="0"/>
                <a:t>go ICCP on weekend.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3893" y="5257800"/>
            <a:ext cx="4003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Boundary Extension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Intraub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000000"/>
                </a:solidFill>
              </a:rPr>
              <a:t>Richardson</a:t>
            </a:r>
            <a:r>
              <a:rPr lang="en-US" sz="2400" dirty="0">
                <a:solidFill>
                  <a:srgbClr val="000000"/>
                </a:solidFill>
              </a:rPr>
              <a:t>, 1989.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28859" y="1542384"/>
            <a:ext cx="1874001" cy="1011602"/>
            <a:chOff x="4128859" y="1606749"/>
            <a:chExt cx="1874001" cy="1011602"/>
          </a:xfrm>
        </p:grpSpPr>
        <p:sp>
          <p:nvSpPr>
            <p:cNvPr id="14" name="Cloud Callout 13"/>
            <p:cNvSpPr/>
            <p:nvPr/>
          </p:nvSpPr>
          <p:spPr>
            <a:xfrm>
              <a:off x="4128859" y="1606749"/>
              <a:ext cx="1874001" cy="1011602"/>
            </a:xfrm>
            <a:prstGeom prst="cloudCallout">
              <a:avLst>
                <a:gd name="adj1" fmla="val 64158"/>
                <a:gd name="adj2" fmla="val 8641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14284" y="1709685"/>
              <a:ext cx="16894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 </a:t>
              </a:r>
              <a:r>
                <a:rPr lang="en-US" sz="2400" dirty="0" err="1" smtClean="0"/>
                <a:t>wanna</a:t>
              </a:r>
              <a:r>
                <a:rPr lang="en-US" sz="2400" dirty="0" smtClean="0"/>
                <a:t> go outside!</a:t>
              </a:r>
              <a:endParaRPr lang="en-US" sz="24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6200" y="2616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latin typeface="Arial"/>
                <a:cs typeface="Arial"/>
              </a:rPr>
              <a:t>FrameBreak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628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xmlns:p14="http://schemas.microsoft.com/office/powerpoint/2010/main" spd="slow" advClick="0" advTm="20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HEATER_borderextend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624"/>
            <a:ext cx="9179499" cy="6884624"/>
          </a:xfrm>
          <a:prstGeom prst="rect">
            <a:avLst/>
          </a:prstGeom>
        </p:spPr>
      </p:pic>
      <p:pic>
        <p:nvPicPr>
          <p:cNvPr id="27" name="Picture 3" descr="C:\Documents and Settings\James\Desktop\presentations\MSR 2013\framebreak_outp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81623"/>
            <a:ext cx="9144000" cy="1937743"/>
          </a:xfrm>
          <a:prstGeom prst="rect">
            <a:avLst/>
          </a:prstGeom>
          <a:noFill/>
        </p:spPr>
      </p:pic>
      <p:pic>
        <p:nvPicPr>
          <p:cNvPr id="28" name="Picture 2" descr="C:\Documents and Settings\James\Desktop\presentations\MSR 2013\framebreak_input.png"/>
          <p:cNvPicPr>
            <a:picLocks noChangeAspect="1" noChangeArrowheads="1"/>
          </p:cNvPicPr>
          <p:nvPr/>
        </p:nvPicPr>
        <p:blipFill>
          <a:blip r:embed="rId5" cstate="print">
            <a:alphaModFix/>
          </a:blip>
          <a:srcRect r="1791"/>
          <a:stretch>
            <a:fillRect/>
          </a:stretch>
        </p:blipFill>
        <p:spPr bwMode="auto">
          <a:xfrm>
            <a:off x="2239309" y="1677197"/>
            <a:ext cx="2332691" cy="1751803"/>
          </a:xfrm>
          <a:prstGeom prst="rect">
            <a:avLst/>
          </a:prstGeom>
          <a:noFill/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926896" y="1046369"/>
            <a:ext cx="294557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Input Photo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863683" y="3606224"/>
            <a:ext cx="341712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Output Panorama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2" name="Picture 4" descr="C:\Documents and Settings\James\Desktop\presentations\MSR 2013\framebreak_guide.png"/>
          <p:cNvPicPr>
            <a:picLocks noChangeAspect="1" noChangeArrowheads="1"/>
          </p:cNvPicPr>
          <p:nvPr/>
        </p:nvPicPr>
        <p:blipFill rotWithShape="1">
          <a:blip r:embed="rId6" cstate="print"/>
          <a:srcRect l="44"/>
          <a:stretch/>
        </p:blipFill>
        <p:spPr bwMode="auto">
          <a:xfrm>
            <a:off x="-1" y="4343400"/>
            <a:ext cx="9140019" cy="1937743"/>
          </a:xfrm>
          <a:prstGeom prst="rect">
            <a:avLst/>
          </a:prstGeom>
          <a:noFill/>
        </p:spPr>
      </p:pic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852244" y="6229290"/>
            <a:ext cx="341712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Guide Panorama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4" name="Frame 33"/>
          <p:cNvSpPr/>
          <p:nvPr/>
        </p:nvSpPr>
        <p:spPr>
          <a:xfrm>
            <a:off x="3806019" y="4953000"/>
            <a:ext cx="609600" cy="457200"/>
          </a:xfrm>
          <a:prstGeom prst="frame">
            <a:avLst>
              <a:gd name="adj1" fmla="val 665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415619" y="5181600"/>
            <a:ext cx="373380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ame 35"/>
          <p:cNvSpPr/>
          <p:nvPr/>
        </p:nvSpPr>
        <p:spPr>
          <a:xfrm>
            <a:off x="8366144" y="4953000"/>
            <a:ext cx="609600" cy="457200"/>
          </a:xfrm>
          <a:prstGeom prst="frame">
            <a:avLst>
              <a:gd name="adj1" fmla="val 665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Frame 36"/>
          <p:cNvSpPr/>
          <p:nvPr/>
        </p:nvSpPr>
        <p:spPr>
          <a:xfrm>
            <a:off x="3120219" y="4495800"/>
            <a:ext cx="609600" cy="457200"/>
          </a:xfrm>
          <a:prstGeom prst="frame">
            <a:avLst>
              <a:gd name="adj1" fmla="val 6656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672419" y="4724400"/>
            <a:ext cx="1447800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ame 38"/>
          <p:cNvSpPr/>
          <p:nvPr/>
        </p:nvSpPr>
        <p:spPr>
          <a:xfrm rot="19373084">
            <a:off x="857379" y="4532586"/>
            <a:ext cx="592817" cy="444613"/>
          </a:xfrm>
          <a:prstGeom prst="frame">
            <a:avLst>
              <a:gd name="adj1" fmla="val 6656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Frame 39"/>
          <p:cNvSpPr/>
          <p:nvPr/>
        </p:nvSpPr>
        <p:spPr>
          <a:xfrm>
            <a:off x="2891619" y="5562600"/>
            <a:ext cx="609600" cy="457200"/>
          </a:xfrm>
          <a:prstGeom prst="frame">
            <a:avLst>
              <a:gd name="adj1" fmla="val 6656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01219" y="5791200"/>
            <a:ext cx="2438400" cy="0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ame 41"/>
          <p:cNvSpPr/>
          <p:nvPr/>
        </p:nvSpPr>
        <p:spPr>
          <a:xfrm rot="271392">
            <a:off x="6144469" y="5488875"/>
            <a:ext cx="863600" cy="647700"/>
          </a:xfrm>
          <a:prstGeom prst="frame">
            <a:avLst>
              <a:gd name="adj1" fmla="val 6656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3" name="Frame 42"/>
          <p:cNvSpPr/>
          <p:nvPr/>
        </p:nvSpPr>
        <p:spPr>
          <a:xfrm>
            <a:off x="3798125" y="2207162"/>
            <a:ext cx="609600" cy="457200"/>
          </a:xfrm>
          <a:prstGeom prst="frame">
            <a:avLst>
              <a:gd name="adj1" fmla="val 665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407725" y="2435762"/>
            <a:ext cx="373380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ame 44"/>
          <p:cNvSpPr/>
          <p:nvPr/>
        </p:nvSpPr>
        <p:spPr>
          <a:xfrm>
            <a:off x="8358250" y="2207162"/>
            <a:ext cx="609600" cy="457200"/>
          </a:xfrm>
          <a:prstGeom prst="frame">
            <a:avLst>
              <a:gd name="adj1" fmla="val 665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Frame 45"/>
          <p:cNvSpPr/>
          <p:nvPr/>
        </p:nvSpPr>
        <p:spPr>
          <a:xfrm>
            <a:off x="3112325" y="1749962"/>
            <a:ext cx="609600" cy="457200"/>
          </a:xfrm>
          <a:prstGeom prst="frame">
            <a:avLst>
              <a:gd name="adj1" fmla="val 6656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664525" y="1978562"/>
            <a:ext cx="1447800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ame 47"/>
          <p:cNvSpPr/>
          <p:nvPr/>
        </p:nvSpPr>
        <p:spPr>
          <a:xfrm rot="19373084">
            <a:off x="849485" y="1786748"/>
            <a:ext cx="592817" cy="444613"/>
          </a:xfrm>
          <a:prstGeom prst="frame">
            <a:avLst>
              <a:gd name="adj1" fmla="val 6656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Frame 48"/>
          <p:cNvSpPr/>
          <p:nvPr/>
        </p:nvSpPr>
        <p:spPr>
          <a:xfrm>
            <a:off x="2883725" y="2816762"/>
            <a:ext cx="609600" cy="457200"/>
          </a:xfrm>
          <a:prstGeom prst="frame">
            <a:avLst>
              <a:gd name="adj1" fmla="val 6656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493325" y="3045362"/>
            <a:ext cx="2438400" cy="0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ame 50"/>
          <p:cNvSpPr/>
          <p:nvPr/>
        </p:nvSpPr>
        <p:spPr>
          <a:xfrm rot="271392">
            <a:off x="6136575" y="2743037"/>
            <a:ext cx="863600" cy="647700"/>
          </a:xfrm>
          <a:prstGeom prst="frame">
            <a:avLst>
              <a:gd name="adj1" fmla="val 6656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" y="26160"/>
            <a:ext cx="8990257" cy="1269240"/>
            <a:chOff x="76200" y="26160"/>
            <a:chExt cx="8990257" cy="1269240"/>
          </a:xfrm>
        </p:grpSpPr>
        <p:sp>
          <p:nvSpPr>
            <p:cNvPr id="52" name="Rectangle 51"/>
            <p:cNvSpPr/>
            <p:nvPr/>
          </p:nvSpPr>
          <p:spPr>
            <a:xfrm>
              <a:off x="76200" y="26160"/>
              <a:ext cx="88392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dirty="0" err="1" smtClean="0">
                  <a:latin typeface="Arial"/>
                  <a:cs typeface="Arial"/>
                </a:rPr>
                <a:t>FrameBreak</a:t>
              </a:r>
              <a:endParaRPr lang="en-US" sz="6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59142" y="587514"/>
              <a:ext cx="36984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hlinkClick r:id="rId7"/>
                </a:rPr>
                <a:t>http://mit.edu/jxiao/framebreak/</a:t>
              </a:r>
              <a:endParaRPr lang="en-US" sz="2000" dirty="0" smtClean="0"/>
            </a:p>
            <a:p>
              <a:endParaRPr lang="en-US" sz="2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54189" y="261167"/>
              <a:ext cx="381226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50" dirty="0" smtClean="0"/>
                <a:t>Zhang, Xiao, Hays &amp; Tan, CVPR 2013.</a:t>
              </a:r>
              <a:endParaRPr lang="en-US" sz="1850" dirty="0"/>
            </a:p>
          </p:txBody>
        </p:sp>
      </p:grpSp>
      <p:sp>
        <p:nvSpPr>
          <p:cNvPr id="58" name="Frame 8"/>
          <p:cNvSpPr/>
          <p:nvPr/>
        </p:nvSpPr>
        <p:spPr bwMode="white">
          <a:xfrm>
            <a:off x="-190165" y="-185200"/>
            <a:ext cx="9524329" cy="7217964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2292629 h 6858000"/>
              <a:gd name="connsiteX6" fmla="*/ 2292629 w 9144000"/>
              <a:gd name="connsiteY6" fmla="*/ 4565371 h 6858000"/>
              <a:gd name="connsiteX7" fmla="*/ 6851371 w 9144000"/>
              <a:gd name="connsiteY7" fmla="*/ 4565371 h 6858000"/>
              <a:gd name="connsiteX8" fmla="*/ 6851371 w 9144000"/>
              <a:gd name="connsiteY8" fmla="*/ 2292629 h 6858000"/>
              <a:gd name="connsiteX9" fmla="*/ 2292629 w 9144000"/>
              <a:gd name="connsiteY9" fmla="*/ 2292629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2292629 h 6858000"/>
              <a:gd name="connsiteX6" fmla="*/ 2292629 w 9144000"/>
              <a:gd name="connsiteY6" fmla="*/ 4565371 h 6858000"/>
              <a:gd name="connsiteX7" fmla="*/ 6851371 w 9144000"/>
              <a:gd name="connsiteY7" fmla="*/ 4565371 h 6858000"/>
              <a:gd name="connsiteX8" fmla="*/ 6955472 w 9144000"/>
              <a:gd name="connsiteY8" fmla="*/ 1782556 h 6858000"/>
              <a:gd name="connsiteX9" fmla="*/ 2292629 w 9144000"/>
              <a:gd name="connsiteY9" fmla="*/ 2292629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61399 w 9144000"/>
              <a:gd name="connsiteY5" fmla="*/ 1043472 h 6858000"/>
              <a:gd name="connsiteX6" fmla="*/ 2292629 w 9144000"/>
              <a:gd name="connsiteY6" fmla="*/ 4565371 h 6858000"/>
              <a:gd name="connsiteX7" fmla="*/ 6851371 w 9144000"/>
              <a:gd name="connsiteY7" fmla="*/ 4565371 h 6858000"/>
              <a:gd name="connsiteX8" fmla="*/ 6955472 w 9144000"/>
              <a:gd name="connsiteY8" fmla="*/ 1782556 h 6858000"/>
              <a:gd name="connsiteX9" fmla="*/ 2261399 w 9144000"/>
              <a:gd name="connsiteY9" fmla="*/ 1043472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61399 w 9144000"/>
              <a:gd name="connsiteY5" fmla="*/ 1043472 h 6858000"/>
              <a:gd name="connsiteX6" fmla="*/ 2292629 w 9144000"/>
              <a:gd name="connsiteY6" fmla="*/ 4565371 h 6858000"/>
              <a:gd name="connsiteX7" fmla="*/ 7215726 w 9144000"/>
              <a:gd name="connsiteY7" fmla="*/ 5450190 h 6858000"/>
              <a:gd name="connsiteX8" fmla="*/ 6955472 w 9144000"/>
              <a:gd name="connsiteY8" fmla="*/ 1782556 h 6858000"/>
              <a:gd name="connsiteX9" fmla="*/ 2261399 w 9144000"/>
              <a:gd name="connsiteY9" fmla="*/ 1043472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61399 w 9144000"/>
              <a:gd name="connsiteY5" fmla="*/ 1043472 h 6858000"/>
              <a:gd name="connsiteX6" fmla="*/ 1746097 w 9144000"/>
              <a:gd name="connsiteY6" fmla="*/ 5392937 h 6858000"/>
              <a:gd name="connsiteX7" fmla="*/ 7215726 w 9144000"/>
              <a:gd name="connsiteY7" fmla="*/ 5450190 h 6858000"/>
              <a:gd name="connsiteX8" fmla="*/ 6955472 w 9144000"/>
              <a:gd name="connsiteY8" fmla="*/ 1782556 h 6858000"/>
              <a:gd name="connsiteX9" fmla="*/ 2261399 w 9144000"/>
              <a:gd name="connsiteY9" fmla="*/ 1043472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61399 w 9144000"/>
              <a:gd name="connsiteY5" fmla="*/ 1043472 h 6858000"/>
              <a:gd name="connsiteX6" fmla="*/ 1746097 w 9144000"/>
              <a:gd name="connsiteY6" fmla="*/ 5392937 h 6858000"/>
              <a:gd name="connsiteX7" fmla="*/ 6872191 w 9144000"/>
              <a:gd name="connsiteY7" fmla="*/ 5018190 h 6858000"/>
              <a:gd name="connsiteX8" fmla="*/ 6955472 w 9144000"/>
              <a:gd name="connsiteY8" fmla="*/ 1782556 h 6858000"/>
              <a:gd name="connsiteX9" fmla="*/ 2261399 w 9144000"/>
              <a:gd name="connsiteY9" fmla="*/ 1043472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61399 w 9144000"/>
              <a:gd name="connsiteY5" fmla="*/ 1043472 h 6858000"/>
              <a:gd name="connsiteX6" fmla="*/ 1746097 w 9144000"/>
              <a:gd name="connsiteY6" fmla="*/ 5392937 h 6858000"/>
              <a:gd name="connsiteX7" fmla="*/ 6872191 w 9144000"/>
              <a:gd name="connsiteY7" fmla="*/ 5018190 h 6858000"/>
              <a:gd name="connsiteX8" fmla="*/ 6872191 w 9144000"/>
              <a:gd name="connsiteY8" fmla="*/ 1829399 h 6858000"/>
              <a:gd name="connsiteX9" fmla="*/ 2261399 w 9144000"/>
              <a:gd name="connsiteY9" fmla="*/ 1043472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98171 h 6858000"/>
              <a:gd name="connsiteX6" fmla="*/ 1746097 w 9144000"/>
              <a:gd name="connsiteY6" fmla="*/ 5392937 h 6858000"/>
              <a:gd name="connsiteX7" fmla="*/ 6872191 w 9144000"/>
              <a:gd name="connsiteY7" fmla="*/ 5018190 h 6858000"/>
              <a:gd name="connsiteX8" fmla="*/ 6872191 w 9144000"/>
              <a:gd name="connsiteY8" fmla="*/ 1829399 h 6858000"/>
              <a:gd name="connsiteX9" fmla="*/ 229262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98171 h 6858000"/>
              <a:gd name="connsiteX6" fmla="*/ 2271809 w 9144000"/>
              <a:gd name="connsiteY6" fmla="*/ 5049419 h 6858000"/>
              <a:gd name="connsiteX7" fmla="*/ 6872191 w 9144000"/>
              <a:gd name="connsiteY7" fmla="*/ 5018190 h 6858000"/>
              <a:gd name="connsiteX8" fmla="*/ 6872191 w 9144000"/>
              <a:gd name="connsiteY8" fmla="*/ 1829399 h 6858000"/>
              <a:gd name="connsiteX9" fmla="*/ 229262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98171 h 6858000"/>
              <a:gd name="connsiteX6" fmla="*/ 2271809 w 9144000"/>
              <a:gd name="connsiteY6" fmla="*/ 5028600 h 6858000"/>
              <a:gd name="connsiteX7" fmla="*/ 6872191 w 9144000"/>
              <a:gd name="connsiteY7" fmla="*/ 5018190 h 6858000"/>
              <a:gd name="connsiteX8" fmla="*/ 6872191 w 9144000"/>
              <a:gd name="connsiteY8" fmla="*/ 1829399 h 6858000"/>
              <a:gd name="connsiteX9" fmla="*/ 229262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98171 h 6858000"/>
              <a:gd name="connsiteX6" fmla="*/ 2271809 w 9144000"/>
              <a:gd name="connsiteY6" fmla="*/ 5028600 h 6858000"/>
              <a:gd name="connsiteX7" fmla="*/ 6877396 w 9144000"/>
              <a:gd name="connsiteY7" fmla="*/ 5273227 h 6858000"/>
              <a:gd name="connsiteX8" fmla="*/ 6872191 w 9144000"/>
              <a:gd name="connsiteY8" fmla="*/ 1829399 h 6858000"/>
              <a:gd name="connsiteX9" fmla="*/ 229262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98171 h 6858000"/>
              <a:gd name="connsiteX6" fmla="*/ 2271809 w 9144000"/>
              <a:gd name="connsiteY6" fmla="*/ 5028600 h 6858000"/>
              <a:gd name="connsiteX7" fmla="*/ 6908627 w 9144000"/>
              <a:gd name="connsiteY7" fmla="*/ 5065034 h 6858000"/>
              <a:gd name="connsiteX8" fmla="*/ 6872191 w 9144000"/>
              <a:gd name="connsiteY8" fmla="*/ 1829399 h 6858000"/>
              <a:gd name="connsiteX9" fmla="*/ 229262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98171 h 6858000"/>
              <a:gd name="connsiteX6" fmla="*/ 2271809 w 9144000"/>
              <a:gd name="connsiteY6" fmla="*/ 5028600 h 6858000"/>
              <a:gd name="connsiteX7" fmla="*/ 6913832 w 9144000"/>
              <a:gd name="connsiteY7" fmla="*/ 5044215 h 6858000"/>
              <a:gd name="connsiteX8" fmla="*/ 6872191 w 9144000"/>
              <a:gd name="connsiteY8" fmla="*/ 1829399 h 6858000"/>
              <a:gd name="connsiteX9" fmla="*/ 229262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98171 h 6858000"/>
              <a:gd name="connsiteX6" fmla="*/ 2271809 w 9144000"/>
              <a:gd name="connsiteY6" fmla="*/ 5028600 h 6858000"/>
              <a:gd name="connsiteX7" fmla="*/ 6924242 w 9144000"/>
              <a:gd name="connsiteY7" fmla="*/ 5023395 h 6858000"/>
              <a:gd name="connsiteX8" fmla="*/ 6872191 w 9144000"/>
              <a:gd name="connsiteY8" fmla="*/ 1829399 h 6858000"/>
              <a:gd name="connsiteX9" fmla="*/ 229262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98171 h 6858000"/>
              <a:gd name="connsiteX6" fmla="*/ 2271809 w 9144000"/>
              <a:gd name="connsiteY6" fmla="*/ 5028600 h 6858000"/>
              <a:gd name="connsiteX7" fmla="*/ 6924242 w 9144000"/>
              <a:gd name="connsiteY7" fmla="*/ 5033804 h 6858000"/>
              <a:gd name="connsiteX8" fmla="*/ 6872191 w 9144000"/>
              <a:gd name="connsiteY8" fmla="*/ 1829399 h 6858000"/>
              <a:gd name="connsiteX9" fmla="*/ 229262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98171 h 6858000"/>
              <a:gd name="connsiteX6" fmla="*/ 2271809 w 9144000"/>
              <a:gd name="connsiteY6" fmla="*/ 5028600 h 6858000"/>
              <a:gd name="connsiteX7" fmla="*/ 6882601 w 9144000"/>
              <a:gd name="connsiteY7" fmla="*/ 5039009 h 6858000"/>
              <a:gd name="connsiteX8" fmla="*/ 6872191 w 9144000"/>
              <a:gd name="connsiteY8" fmla="*/ 1829399 h 6858000"/>
              <a:gd name="connsiteX9" fmla="*/ 229262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98171 h 6858000"/>
              <a:gd name="connsiteX6" fmla="*/ 2271809 w 9144000"/>
              <a:gd name="connsiteY6" fmla="*/ 5028600 h 6858000"/>
              <a:gd name="connsiteX7" fmla="*/ 6882601 w 9144000"/>
              <a:gd name="connsiteY7" fmla="*/ 5039009 h 6858000"/>
              <a:gd name="connsiteX8" fmla="*/ 6882602 w 9144000"/>
              <a:gd name="connsiteY8" fmla="*/ 1813784 h 6858000"/>
              <a:gd name="connsiteX9" fmla="*/ 229262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92629 w 9144000"/>
              <a:gd name="connsiteY5" fmla="*/ 1782556 h 6858000"/>
              <a:gd name="connsiteX6" fmla="*/ 2271809 w 9144000"/>
              <a:gd name="connsiteY6" fmla="*/ 5028600 h 6858000"/>
              <a:gd name="connsiteX7" fmla="*/ 6882601 w 9144000"/>
              <a:gd name="connsiteY7" fmla="*/ 5039009 h 6858000"/>
              <a:gd name="connsiteX8" fmla="*/ 6882602 w 9144000"/>
              <a:gd name="connsiteY8" fmla="*/ 1813784 h 6858000"/>
              <a:gd name="connsiteX9" fmla="*/ 2292629 w 9144000"/>
              <a:gd name="connsiteY9" fmla="*/ 1782556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82219 w 9144000"/>
              <a:gd name="connsiteY5" fmla="*/ 1798171 h 6858000"/>
              <a:gd name="connsiteX6" fmla="*/ 2271809 w 9144000"/>
              <a:gd name="connsiteY6" fmla="*/ 5028600 h 6858000"/>
              <a:gd name="connsiteX7" fmla="*/ 6882601 w 9144000"/>
              <a:gd name="connsiteY7" fmla="*/ 5039009 h 6858000"/>
              <a:gd name="connsiteX8" fmla="*/ 6882602 w 9144000"/>
              <a:gd name="connsiteY8" fmla="*/ 1813784 h 6858000"/>
              <a:gd name="connsiteX9" fmla="*/ 2282219 w 9144000"/>
              <a:gd name="connsiteY9" fmla="*/ 1798171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2271809 w 9144000"/>
              <a:gd name="connsiteY5" fmla="*/ 1818990 h 6858000"/>
              <a:gd name="connsiteX6" fmla="*/ 2271809 w 9144000"/>
              <a:gd name="connsiteY6" fmla="*/ 5028600 h 6858000"/>
              <a:gd name="connsiteX7" fmla="*/ 6882601 w 9144000"/>
              <a:gd name="connsiteY7" fmla="*/ 5039009 h 6858000"/>
              <a:gd name="connsiteX8" fmla="*/ 6882602 w 9144000"/>
              <a:gd name="connsiteY8" fmla="*/ 1813784 h 6858000"/>
              <a:gd name="connsiteX9" fmla="*/ 2271809 w 9144000"/>
              <a:gd name="connsiteY9" fmla="*/ 1818990 h 6858000"/>
              <a:gd name="connsiteX0" fmla="*/ 0 w 9245874"/>
              <a:gd name="connsiteY0" fmla="*/ 156211 h 7014211"/>
              <a:gd name="connsiteX1" fmla="*/ 9245874 w 9245874"/>
              <a:gd name="connsiteY1" fmla="*/ 0 h 7014211"/>
              <a:gd name="connsiteX2" fmla="*/ 9144000 w 9245874"/>
              <a:gd name="connsiteY2" fmla="*/ 7014211 h 7014211"/>
              <a:gd name="connsiteX3" fmla="*/ 0 w 9245874"/>
              <a:gd name="connsiteY3" fmla="*/ 7014211 h 7014211"/>
              <a:gd name="connsiteX4" fmla="*/ 0 w 9245874"/>
              <a:gd name="connsiteY4" fmla="*/ 156211 h 7014211"/>
              <a:gd name="connsiteX5" fmla="*/ 2271809 w 9245874"/>
              <a:gd name="connsiteY5" fmla="*/ 1975201 h 7014211"/>
              <a:gd name="connsiteX6" fmla="*/ 2271809 w 9245874"/>
              <a:gd name="connsiteY6" fmla="*/ 5184811 h 7014211"/>
              <a:gd name="connsiteX7" fmla="*/ 6882601 w 9245874"/>
              <a:gd name="connsiteY7" fmla="*/ 5195220 h 7014211"/>
              <a:gd name="connsiteX8" fmla="*/ 6882602 w 9245874"/>
              <a:gd name="connsiteY8" fmla="*/ 1969995 h 7014211"/>
              <a:gd name="connsiteX9" fmla="*/ 2271809 w 9245874"/>
              <a:gd name="connsiteY9" fmla="*/ 1975201 h 7014211"/>
              <a:gd name="connsiteX0" fmla="*/ 0 w 9327373"/>
              <a:gd name="connsiteY0" fmla="*/ 156211 h 7163630"/>
              <a:gd name="connsiteX1" fmla="*/ 9245874 w 9327373"/>
              <a:gd name="connsiteY1" fmla="*/ 0 h 7163630"/>
              <a:gd name="connsiteX2" fmla="*/ 9327373 w 9327373"/>
              <a:gd name="connsiteY2" fmla="*/ 7163630 h 7163630"/>
              <a:gd name="connsiteX3" fmla="*/ 0 w 9327373"/>
              <a:gd name="connsiteY3" fmla="*/ 7014211 h 7163630"/>
              <a:gd name="connsiteX4" fmla="*/ 0 w 9327373"/>
              <a:gd name="connsiteY4" fmla="*/ 156211 h 7163630"/>
              <a:gd name="connsiteX5" fmla="*/ 2271809 w 9327373"/>
              <a:gd name="connsiteY5" fmla="*/ 1975201 h 7163630"/>
              <a:gd name="connsiteX6" fmla="*/ 2271809 w 9327373"/>
              <a:gd name="connsiteY6" fmla="*/ 5184811 h 7163630"/>
              <a:gd name="connsiteX7" fmla="*/ 6882601 w 9327373"/>
              <a:gd name="connsiteY7" fmla="*/ 5195220 h 7163630"/>
              <a:gd name="connsiteX8" fmla="*/ 6882602 w 9327373"/>
              <a:gd name="connsiteY8" fmla="*/ 1969995 h 7163630"/>
              <a:gd name="connsiteX9" fmla="*/ 2271809 w 9327373"/>
              <a:gd name="connsiteY9" fmla="*/ 1975201 h 7163630"/>
              <a:gd name="connsiteX0" fmla="*/ 210539 w 9537912"/>
              <a:gd name="connsiteY0" fmla="*/ 156211 h 7251923"/>
              <a:gd name="connsiteX1" fmla="*/ 9456413 w 9537912"/>
              <a:gd name="connsiteY1" fmla="*/ 0 h 7251923"/>
              <a:gd name="connsiteX2" fmla="*/ 9537912 w 9537912"/>
              <a:gd name="connsiteY2" fmla="*/ 7163630 h 7251923"/>
              <a:gd name="connsiteX3" fmla="*/ 0 w 9537912"/>
              <a:gd name="connsiteY3" fmla="*/ 7251923 h 7251923"/>
              <a:gd name="connsiteX4" fmla="*/ 210539 w 9537912"/>
              <a:gd name="connsiteY4" fmla="*/ 156211 h 7251923"/>
              <a:gd name="connsiteX5" fmla="*/ 2482348 w 9537912"/>
              <a:gd name="connsiteY5" fmla="*/ 1975201 h 7251923"/>
              <a:gd name="connsiteX6" fmla="*/ 2482348 w 9537912"/>
              <a:gd name="connsiteY6" fmla="*/ 5184811 h 7251923"/>
              <a:gd name="connsiteX7" fmla="*/ 7093140 w 9537912"/>
              <a:gd name="connsiteY7" fmla="*/ 5195220 h 7251923"/>
              <a:gd name="connsiteX8" fmla="*/ 7093141 w 9537912"/>
              <a:gd name="connsiteY8" fmla="*/ 1969995 h 7251923"/>
              <a:gd name="connsiteX9" fmla="*/ 2482348 w 9537912"/>
              <a:gd name="connsiteY9" fmla="*/ 1975201 h 7251923"/>
              <a:gd name="connsiteX0" fmla="*/ 0 w 9558287"/>
              <a:gd name="connsiteY0" fmla="*/ 0 h 7272298"/>
              <a:gd name="connsiteX1" fmla="*/ 9476788 w 9558287"/>
              <a:gd name="connsiteY1" fmla="*/ 20375 h 7272298"/>
              <a:gd name="connsiteX2" fmla="*/ 9558287 w 9558287"/>
              <a:gd name="connsiteY2" fmla="*/ 7184005 h 7272298"/>
              <a:gd name="connsiteX3" fmla="*/ 20375 w 9558287"/>
              <a:gd name="connsiteY3" fmla="*/ 7272298 h 7272298"/>
              <a:gd name="connsiteX4" fmla="*/ 0 w 9558287"/>
              <a:gd name="connsiteY4" fmla="*/ 0 h 7272298"/>
              <a:gd name="connsiteX5" fmla="*/ 2502723 w 9558287"/>
              <a:gd name="connsiteY5" fmla="*/ 1995576 h 7272298"/>
              <a:gd name="connsiteX6" fmla="*/ 2502723 w 9558287"/>
              <a:gd name="connsiteY6" fmla="*/ 5205186 h 7272298"/>
              <a:gd name="connsiteX7" fmla="*/ 7113515 w 9558287"/>
              <a:gd name="connsiteY7" fmla="*/ 5215595 h 7272298"/>
              <a:gd name="connsiteX8" fmla="*/ 7113516 w 9558287"/>
              <a:gd name="connsiteY8" fmla="*/ 1990370 h 7272298"/>
              <a:gd name="connsiteX9" fmla="*/ 2502723 w 9558287"/>
              <a:gd name="connsiteY9" fmla="*/ 1995576 h 7272298"/>
              <a:gd name="connsiteX0" fmla="*/ 0 w 9558287"/>
              <a:gd name="connsiteY0" fmla="*/ 0 h 7272298"/>
              <a:gd name="connsiteX1" fmla="*/ 9544703 w 9558287"/>
              <a:gd name="connsiteY1" fmla="*/ 13583 h 7272298"/>
              <a:gd name="connsiteX2" fmla="*/ 9558287 w 9558287"/>
              <a:gd name="connsiteY2" fmla="*/ 7184005 h 7272298"/>
              <a:gd name="connsiteX3" fmla="*/ 20375 w 9558287"/>
              <a:gd name="connsiteY3" fmla="*/ 7272298 h 7272298"/>
              <a:gd name="connsiteX4" fmla="*/ 0 w 9558287"/>
              <a:gd name="connsiteY4" fmla="*/ 0 h 7272298"/>
              <a:gd name="connsiteX5" fmla="*/ 2502723 w 9558287"/>
              <a:gd name="connsiteY5" fmla="*/ 1995576 h 7272298"/>
              <a:gd name="connsiteX6" fmla="*/ 2502723 w 9558287"/>
              <a:gd name="connsiteY6" fmla="*/ 5205186 h 7272298"/>
              <a:gd name="connsiteX7" fmla="*/ 7113515 w 9558287"/>
              <a:gd name="connsiteY7" fmla="*/ 5215595 h 7272298"/>
              <a:gd name="connsiteX8" fmla="*/ 7113516 w 9558287"/>
              <a:gd name="connsiteY8" fmla="*/ 1990370 h 7272298"/>
              <a:gd name="connsiteX9" fmla="*/ 2502723 w 9558287"/>
              <a:gd name="connsiteY9" fmla="*/ 1995576 h 7272298"/>
              <a:gd name="connsiteX0" fmla="*/ 0 w 9571870"/>
              <a:gd name="connsiteY0" fmla="*/ 0 h 7272298"/>
              <a:gd name="connsiteX1" fmla="*/ 9571870 w 9571870"/>
              <a:gd name="connsiteY1" fmla="*/ 0 h 7272298"/>
              <a:gd name="connsiteX2" fmla="*/ 9558287 w 9571870"/>
              <a:gd name="connsiteY2" fmla="*/ 7184005 h 7272298"/>
              <a:gd name="connsiteX3" fmla="*/ 20375 w 9571870"/>
              <a:gd name="connsiteY3" fmla="*/ 7272298 h 7272298"/>
              <a:gd name="connsiteX4" fmla="*/ 0 w 9571870"/>
              <a:gd name="connsiteY4" fmla="*/ 0 h 7272298"/>
              <a:gd name="connsiteX5" fmla="*/ 2502723 w 9571870"/>
              <a:gd name="connsiteY5" fmla="*/ 1995576 h 7272298"/>
              <a:gd name="connsiteX6" fmla="*/ 2502723 w 9571870"/>
              <a:gd name="connsiteY6" fmla="*/ 5205186 h 7272298"/>
              <a:gd name="connsiteX7" fmla="*/ 7113515 w 9571870"/>
              <a:gd name="connsiteY7" fmla="*/ 5215595 h 7272298"/>
              <a:gd name="connsiteX8" fmla="*/ 7113516 w 9571870"/>
              <a:gd name="connsiteY8" fmla="*/ 1990370 h 7272298"/>
              <a:gd name="connsiteX9" fmla="*/ 2502723 w 9571870"/>
              <a:gd name="connsiteY9" fmla="*/ 1995576 h 7272298"/>
              <a:gd name="connsiteX0" fmla="*/ 0 w 9573177"/>
              <a:gd name="connsiteY0" fmla="*/ 0 h 7272298"/>
              <a:gd name="connsiteX1" fmla="*/ 9571870 w 9573177"/>
              <a:gd name="connsiteY1" fmla="*/ 0 h 7272298"/>
              <a:gd name="connsiteX2" fmla="*/ 9571870 w 9573177"/>
              <a:gd name="connsiteY2" fmla="*/ 7204380 h 7272298"/>
              <a:gd name="connsiteX3" fmla="*/ 20375 w 9573177"/>
              <a:gd name="connsiteY3" fmla="*/ 7272298 h 7272298"/>
              <a:gd name="connsiteX4" fmla="*/ 0 w 9573177"/>
              <a:gd name="connsiteY4" fmla="*/ 0 h 7272298"/>
              <a:gd name="connsiteX5" fmla="*/ 2502723 w 9573177"/>
              <a:gd name="connsiteY5" fmla="*/ 1995576 h 7272298"/>
              <a:gd name="connsiteX6" fmla="*/ 2502723 w 9573177"/>
              <a:gd name="connsiteY6" fmla="*/ 5205186 h 7272298"/>
              <a:gd name="connsiteX7" fmla="*/ 7113515 w 9573177"/>
              <a:gd name="connsiteY7" fmla="*/ 5215595 h 7272298"/>
              <a:gd name="connsiteX8" fmla="*/ 7113516 w 9573177"/>
              <a:gd name="connsiteY8" fmla="*/ 1990370 h 7272298"/>
              <a:gd name="connsiteX9" fmla="*/ 2502723 w 9573177"/>
              <a:gd name="connsiteY9" fmla="*/ 1995576 h 7272298"/>
              <a:gd name="connsiteX0" fmla="*/ 0 w 9571870"/>
              <a:gd name="connsiteY0" fmla="*/ 0 h 7272298"/>
              <a:gd name="connsiteX1" fmla="*/ 9571870 w 9571870"/>
              <a:gd name="connsiteY1" fmla="*/ 0 h 7272298"/>
              <a:gd name="connsiteX2" fmla="*/ 9565079 w 9571870"/>
              <a:gd name="connsiteY2" fmla="*/ 7204380 h 7272298"/>
              <a:gd name="connsiteX3" fmla="*/ 20375 w 9571870"/>
              <a:gd name="connsiteY3" fmla="*/ 7272298 h 7272298"/>
              <a:gd name="connsiteX4" fmla="*/ 0 w 9571870"/>
              <a:gd name="connsiteY4" fmla="*/ 0 h 7272298"/>
              <a:gd name="connsiteX5" fmla="*/ 2502723 w 9571870"/>
              <a:gd name="connsiteY5" fmla="*/ 1995576 h 7272298"/>
              <a:gd name="connsiteX6" fmla="*/ 2502723 w 9571870"/>
              <a:gd name="connsiteY6" fmla="*/ 5205186 h 7272298"/>
              <a:gd name="connsiteX7" fmla="*/ 7113515 w 9571870"/>
              <a:gd name="connsiteY7" fmla="*/ 5215595 h 7272298"/>
              <a:gd name="connsiteX8" fmla="*/ 7113516 w 9571870"/>
              <a:gd name="connsiteY8" fmla="*/ 1990370 h 7272298"/>
              <a:gd name="connsiteX9" fmla="*/ 2502723 w 9571870"/>
              <a:gd name="connsiteY9" fmla="*/ 1995576 h 7272298"/>
              <a:gd name="connsiteX0" fmla="*/ 0 w 9571870"/>
              <a:gd name="connsiteY0" fmla="*/ 0 h 7238340"/>
              <a:gd name="connsiteX1" fmla="*/ 9571870 w 9571870"/>
              <a:gd name="connsiteY1" fmla="*/ 0 h 7238340"/>
              <a:gd name="connsiteX2" fmla="*/ 9565079 w 9571870"/>
              <a:gd name="connsiteY2" fmla="*/ 7204380 h 7238340"/>
              <a:gd name="connsiteX3" fmla="*/ 27166 w 9571870"/>
              <a:gd name="connsiteY3" fmla="*/ 7238340 h 7238340"/>
              <a:gd name="connsiteX4" fmla="*/ 0 w 9571870"/>
              <a:gd name="connsiteY4" fmla="*/ 0 h 7238340"/>
              <a:gd name="connsiteX5" fmla="*/ 2502723 w 9571870"/>
              <a:gd name="connsiteY5" fmla="*/ 1995576 h 7238340"/>
              <a:gd name="connsiteX6" fmla="*/ 2502723 w 9571870"/>
              <a:gd name="connsiteY6" fmla="*/ 5205186 h 7238340"/>
              <a:gd name="connsiteX7" fmla="*/ 7113515 w 9571870"/>
              <a:gd name="connsiteY7" fmla="*/ 5215595 h 7238340"/>
              <a:gd name="connsiteX8" fmla="*/ 7113516 w 9571870"/>
              <a:gd name="connsiteY8" fmla="*/ 1990370 h 7238340"/>
              <a:gd name="connsiteX9" fmla="*/ 2502723 w 9571870"/>
              <a:gd name="connsiteY9" fmla="*/ 1995576 h 7238340"/>
              <a:gd name="connsiteX0" fmla="*/ 0 w 9571870"/>
              <a:gd name="connsiteY0" fmla="*/ 0 h 7231548"/>
              <a:gd name="connsiteX1" fmla="*/ 9571870 w 9571870"/>
              <a:gd name="connsiteY1" fmla="*/ 0 h 7231548"/>
              <a:gd name="connsiteX2" fmla="*/ 9565079 w 9571870"/>
              <a:gd name="connsiteY2" fmla="*/ 7204380 h 7231548"/>
              <a:gd name="connsiteX3" fmla="*/ 33958 w 9571870"/>
              <a:gd name="connsiteY3" fmla="*/ 7231548 h 7231548"/>
              <a:gd name="connsiteX4" fmla="*/ 0 w 9571870"/>
              <a:gd name="connsiteY4" fmla="*/ 0 h 7231548"/>
              <a:gd name="connsiteX5" fmla="*/ 2502723 w 9571870"/>
              <a:gd name="connsiteY5" fmla="*/ 1995576 h 7231548"/>
              <a:gd name="connsiteX6" fmla="*/ 2502723 w 9571870"/>
              <a:gd name="connsiteY6" fmla="*/ 5205186 h 7231548"/>
              <a:gd name="connsiteX7" fmla="*/ 7113515 w 9571870"/>
              <a:gd name="connsiteY7" fmla="*/ 5215595 h 7231548"/>
              <a:gd name="connsiteX8" fmla="*/ 7113516 w 9571870"/>
              <a:gd name="connsiteY8" fmla="*/ 1990370 h 7231548"/>
              <a:gd name="connsiteX9" fmla="*/ 2502723 w 9571870"/>
              <a:gd name="connsiteY9" fmla="*/ 1995576 h 7231548"/>
              <a:gd name="connsiteX0" fmla="*/ 0 w 9571870"/>
              <a:gd name="connsiteY0" fmla="*/ 0 h 7217964"/>
              <a:gd name="connsiteX1" fmla="*/ 9571870 w 9571870"/>
              <a:gd name="connsiteY1" fmla="*/ 0 h 7217964"/>
              <a:gd name="connsiteX2" fmla="*/ 9565079 w 9571870"/>
              <a:gd name="connsiteY2" fmla="*/ 7204380 h 7217964"/>
              <a:gd name="connsiteX3" fmla="*/ 47541 w 9571870"/>
              <a:gd name="connsiteY3" fmla="*/ 7217964 h 7217964"/>
              <a:gd name="connsiteX4" fmla="*/ 0 w 9571870"/>
              <a:gd name="connsiteY4" fmla="*/ 0 h 7217964"/>
              <a:gd name="connsiteX5" fmla="*/ 2502723 w 9571870"/>
              <a:gd name="connsiteY5" fmla="*/ 1995576 h 7217964"/>
              <a:gd name="connsiteX6" fmla="*/ 2502723 w 9571870"/>
              <a:gd name="connsiteY6" fmla="*/ 5205186 h 7217964"/>
              <a:gd name="connsiteX7" fmla="*/ 7113515 w 9571870"/>
              <a:gd name="connsiteY7" fmla="*/ 5215595 h 7217964"/>
              <a:gd name="connsiteX8" fmla="*/ 7113516 w 9571870"/>
              <a:gd name="connsiteY8" fmla="*/ 1990370 h 7217964"/>
              <a:gd name="connsiteX9" fmla="*/ 2502723 w 9571870"/>
              <a:gd name="connsiteY9" fmla="*/ 1995576 h 7217964"/>
              <a:gd name="connsiteX0" fmla="*/ 0 w 9571870"/>
              <a:gd name="connsiteY0" fmla="*/ 0 h 7211172"/>
              <a:gd name="connsiteX1" fmla="*/ 9571870 w 9571870"/>
              <a:gd name="connsiteY1" fmla="*/ 0 h 7211172"/>
              <a:gd name="connsiteX2" fmla="*/ 9565079 w 9571870"/>
              <a:gd name="connsiteY2" fmla="*/ 7204380 h 7211172"/>
              <a:gd name="connsiteX3" fmla="*/ 47541 w 9571870"/>
              <a:gd name="connsiteY3" fmla="*/ 7211172 h 7211172"/>
              <a:gd name="connsiteX4" fmla="*/ 0 w 9571870"/>
              <a:gd name="connsiteY4" fmla="*/ 0 h 7211172"/>
              <a:gd name="connsiteX5" fmla="*/ 2502723 w 9571870"/>
              <a:gd name="connsiteY5" fmla="*/ 1995576 h 7211172"/>
              <a:gd name="connsiteX6" fmla="*/ 2502723 w 9571870"/>
              <a:gd name="connsiteY6" fmla="*/ 5205186 h 7211172"/>
              <a:gd name="connsiteX7" fmla="*/ 7113515 w 9571870"/>
              <a:gd name="connsiteY7" fmla="*/ 5215595 h 7211172"/>
              <a:gd name="connsiteX8" fmla="*/ 7113516 w 9571870"/>
              <a:gd name="connsiteY8" fmla="*/ 1990370 h 7211172"/>
              <a:gd name="connsiteX9" fmla="*/ 2502723 w 9571870"/>
              <a:gd name="connsiteY9" fmla="*/ 1995576 h 7211172"/>
              <a:gd name="connsiteX0" fmla="*/ 0 w 9571870"/>
              <a:gd name="connsiteY0" fmla="*/ 0 h 7204380"/>
              <a:gd name="connsiteX1" fmla="*/ 9571870 w 9571870"/>
              <a:gd name="connsiteY1" fmla="*/ 0 h 7204380"/>
              <a:gd name="connsiteX2" fmla="*/ 9565079 w 9571870"/>
              <a:gd name="connsiteY2" fmla="*/ 7204380 h 7204380"/>
              <a:gd name="connsiteX3" fmla="*/ 61124 w 9571870"/>
              <a:gd name="connsiteY3" fmla="*/ 7197589 h 7204380"/>
              <a:gd name="connsiteX4" fmla="*/ 0 w 9571870"/>
              <a:gd name="connsiteY4" fmla="*/ 0 h 7204380"/>
              <a:gd name="connsiteX5" fmla="*/ 2502723 w 9571870"/>
              <a:gd name="connsiteY5" fmla="*/ 1995576 h 7204380"/>
              <a:gd name="connsiteX6" fmla="*/ 2502723 w 9571870"/>
              <a:gd name="connsiteY6" fmla="*/ 5205186 h 7204380"/>
              <a:gd name="connsiteX7" fmla="*/ 7113515 w 9571870"/>
              <a:gd name="connsiteY7" fmla="*/ 5215595 h 7204380"/>
              <a:gd name="connsiteX8" fmla="*/ 7113516 w 9571870"/>
              <a:gd name="connsiteY8" fmla="*/ 1990370 h 7204380"/>
              <a:gd name="connsiteX9" fmla="*/ 2502723 w 9571870"/>
              <a:gd name="connsiteY9" fmla="*/ 1995576 h 7204380"/>
              <a:gd name="connsiteX0" fmla="*/ 0 w 9524329"/>
              <a:gd name="connsiteY0" fmla="*/ 0 h 7217964"/>
              <a:gd name="connsiteX1" fmla="*/ 9524329 w 9524329"/>
              <a:gd name="connsiteY1" fmla="*/ 13584 h 7217964"/>
              <a:gd name="connsiteX2" fmla="*/ 9517538 w 9524329"/>
              <a:gd name="connsiteY2" fmla="*/ 7217964 h 7217964"/>
              <a:gd name="connsiteX3" fmla="*/ 13583 w 9524329"/>
              <a:gd name="connsiteY3" fmla="*/ 7211173 h 7217964"/>
              <a:gd name="connsiteX4" fmla="*/ 0 w 9524329"/>
              <a:gd name="connsiteY4" fmla="*/ 0 h 7217964"/>
              <a:gd name="connsiteX5" fmla="*/ 2455182 w 9524329"/>
              <a:gd name="connsiteY5" fmla="*/ 2009160 h 7217964"/>
              <a:gd name="connsiteX6" fmla="*/ 2455182 w 9524329"/>
              <a:gd name="connsiteY6" fmla="*/ 5218770 h 7217964"/>
              <a:gd name="connsiteX7" fmla="*/ 7065974 w 9524329"/>
              <a:gd name="connsiteY7" fmla="*/ 5229179 h 7217964"/>
              <a:gd name="connsiteX8" fmla="*/ 7065975 w 9524329"/>
              <a:gd name="connsiteY8" fmla="*/ 2003954 h 7217964"/>
              <a:gd name="connsiteX9" fmla="*/ 2455182 w 9524329"/>
              <a:gd name="connsiteY9" fmla="*/ 2009160 h 72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4329" h="7217964">
                <a:moveTo>
                  <a:pt x="0" y="0"/>
                </a:moveTo>
                <a:lnTo>
                  <a:pt x="9524329" y="13584"/>
                </a:lnTo>
                <a:cubicBezTo>
                  <a:pt x="9519801" y="2408252"/>
                  <a:pt x="9522066" y="4823296"/>
                  <a:pt x="9517538" y="7217964"/>
                </a:cubicBezTo>
                <a:lnTo>
                  <a:pt x="13583" y="7211173"/>
                </a:lnTo>
                <a:cubicBezTo>
                  <a:pt x="6791" y="4787074"/>
                  <a:pt x="6792" y="2424099"/>
                  <a:pt x="0" y="0"/>
                </a:cubicBezTo>
                <a:close/>
                <a:moveTo>
                  <a:pt x="2455182" y="2009160"/>
                </a:moveTo>
                <a:lnTo>
                  <a:pt x="2455182" y="5218770"/>
                </a:lnTo>
                <a:lnTo>
                  <a:pt x="7065974" y="5229179"/>
                </a:lnTo>
                <a:cubicBezTo>
                  <a:pt x="7065974" y="4154104"/>
                  <a:pt x="7065975" y="3079029"/>
                  <a:pt x="7065975" y="2003954"/>
                </a:cubicBezTo>
                <a:lnTo>
                  <a:pt x="2455182" y="2009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408851"/>
            <a:ext cx="91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Recognizing Scene Viewpoint using Panoramic Place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Representation. Xiao et al, CVPR 2012.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6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6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3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3" grpId="0"/>
      <p:bldP spid="34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8" grpId="0" animBg="1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264</Words>
  <Application>Microsoft Macintosh PowerPoint</Application>
  <PresentationFormat>On-screen Show (4:3)</PresentationFormat>
  <Paragraphs>31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FrameBreak  Dramatic Image Extrapolation by Guided Shift-Maps</vt:lpstr>
      <vt:lpstr>PowerPoint Presentation</vt:lpstr>
      <vt:lpstr>PowerPoint Presentation</vt:lpstr>
    </vt:vector>
  </TitlesOfParts>
  <Manager/>
  <Company>MIT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FrameBreak:  Dramatic Image Extrapolation  by Guided Shift-Maps</dc:title>
  <dc:subject/>
  <dc:creator>Jianxiong Xiao</dc:creator>
  <cp:keywords/>
  <dc:description/>
  <cp:lastModifiedBy>Jianxiong Xiao</cp:lastModifiedBy>
  <cp:revision>66</cp:revision>
  <dcterms:created xsi:type="dcterms:W3CDTF">2013-03-27T15:22:30Z</dcterms:created>
  <dcterms:modified xsi:type="dcterms:W3CDTF">2013-03-27T21:03:10Z</dcterms:modified>
  <cp:category/>
</cp:coreProperties>
</file>